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2"/>
  </p:notesMasterIdLst>
  <p:sldIdLst>
    <p:sldId id="918" r:id="rId2"/>
    <p:sldId id="1135" r:id="rId3"/>
    <p:sldId id="1436" r:id="rId4"/>
    <p:sldId id="720" r:id="rId5"/>
    <p:sldId id="722" r:id="rId6"/>
    <p:sldId id="721" r:id="rId7"/>
    <p:sldId id="697" r:id="rId8"/>
    <p:sldId id="685" r:id="rId9"/>
    <p:sldId id="658" r:id="rId10"/>
    <p:sldId id="724" r:id="rId11"/>
    <p:sldId id="725" r:id="rId12"/>
    <p:sldId id="726" r:id="rId13"/>
    <p:sldId id="727" r:id="rId14"/>
    <p:sldId id="802" r:id="rId15"/>
    <p:sldId id="729" r:id="rId16"/>
    <p:sldId id="737" r:id="rId17"/>
    <p:sldId id="649" r:id="rId18"/>
    <p:sldId id="705" r:id="rId19"/>
    <p:sldId id="743" r:id="rId20"/>
    <p:sldId id="734" r:id="rId21"/>
    <p:sldId id="648" r:id="rId22"/>
    <p:sldId id="732" r:id="rId23"/>
    <p:sldId id="759" r:id="rId24"/>
    <p:sldId id="664" r:id="rId25"/>
    <p:sldId id="675" r:id="rId26"/>
    <p:sldId id="676" r:id="rId27"/>
    <p:sldId id="684" r:id="rId28"/>
    <p:sldId id="677" r:id="rId29"/>
    <p:sldId id="678" r:id="rId30"/>
    <p:sldId id="679" r:id="rId31"/>
    <p:sldId id="680" r:id="rId32"/>
    <p:sldId id="681" r:id="rId33"/>
    <p:sldId id="683" r:id="rId34"/>
    <p:sldId id="682" r:id="rId35"/>
    <p:sldId id="807" r:id="rId36"/>
    <p:sldId id="808" r:id="rId37"/>
    <p:sldId id="809" r:id="rId38"/>
    <p:sldId id="810" r:id="rId39"/>
    <p:sldId id="811" r:id="rId40"/>
    <p:sldId id="812" r:id="rId41"/>
    <p:sldId id="813" r:id="rId42"/>
    <p:sldId id="814" r:id="rId43"/>
    <p:sldId id="815" r:id="rId44"/>
    <p:sldId id="831" r:id="rId45"/>
    <p:sldId id="820" r:id="rId46"/>
    <p:sldId id="821" r:id="rId47"/>
    <p:sldId id="716" r:id="rId48"/>
    <p:sldId id="717" r:id="rId49"/>
    <p:sldId id="823" r:id="rId50"/>
    <p:sldId id="1438" r:id="rId51"/>
    <p:sldId id="1439" r:id="rId52"/>
    <p:sldId id="1440" r:id="rId53"/>
    <p:sldId id="1441" r:id="rId54"/>
    <p:sldId id="1350" r:id="rId55"/>
    <p:sldId id="1243" r:id="rId56"/>
    <p:sldId id="1400" r:id="rId57"/>
    <p:sldId id="1195" r:id="rId58"/>
    <p:sldId id="1435" r:id="rId59"/>
    <p:sldId id="827" r:id="rId60"/>
    <p:sldId id="785" r:id="rId61"/>
  </p:sldIdLst>
  <p:sldSz cx="12192000" cy="6858000"/>
  <p:notesSz cx="6858000" cy="9144000"/>
  <p:embeddedFontLst>
    <p:embeddedFont>
      <p:font typeface="Cheltenhm BdHd BT" panose="02040703050705020403" pitchFamily="18" charset="0"/>
      <p:regular r:id="rId63"/>
    </p:embeddedFont>
    <p:embeddedFont>
      <p:font typeface="Palatino Linotype" panose="02040502050505030304" pitchFamily="18" charset="0"/>
      <p:regular r:id="rId64"/>
      <p:bold r:id="rId65"/>
      <p:italic r:id="rId66"/>
      <p:boldItalic r:id="rId67"/>
    </p:embeddedFont>
    <p:embeddedFont>
      <p:font typeface="Programma" panose="02000009000000000000" pitchFamily="49" charset="0"/>
      <p:bold r:id="rId68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3E3FF"/>
    <a:srgbClr val="99CCFF"/>
    <a:srgbClr val="CCFFCC"/>
    <a:srgbClr val="FF99CC"/>
    <a:srgbClr val="FFFFCC"/>
    <a:srgbClr val="008000"/>
    <a:srgbClr val="99FF66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80" autoAdjust="0"/>
    <p:restoredTop sz="86384" autoAdjust="0"/>
  </p:normalViewPr>
  <p:slideViewPr>
    <p:cSldViewPr snapToGrid="0">
      <p:cViewPr varScale="1">
        <p:scale>
          <a:sx n="81" d="100"/>
          <a:sy n="81" d="100"/>
        </p:scale>
        <p:origin x="466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024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5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5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C4A4F-4FDB-4476-8E43-8AFADDAA76E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12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was 20 years </a:t>
            </a:r>
            <a:r>
              <a:rPr lang="en-US"/>
              <a:t>ago next </a:t>
            </a:r>
            <a:r>
              <a:rPr lang="en-US" dirty="0"/>
              <a:t>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27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C4A4F-4FDB-4476-8E43-8AFADDAA76E1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22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455ED-7CA6-4D15-8064-E7192D448F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7EE68D-7FB9-43B5-A2C1-A8904FF4B4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430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430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3A57D-C169-4004-89F3-F816B1E40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64E31F-C093-4FDF-8B35-CB4205B094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1A5A72-037A-45AD-B641-C786996876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1054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000" b="1">
                <a:latin typeface="+mj-lt"/>
              </a:defRPr>
            </a:lvl3pPr>
            <a:lvl4pPr>
              <a:defRPr sz="1800" b="1">
                <a:latin typeface="+mj-lt"/>
              </a:defRPr>
            </a:lvl4pPr>
            <a:lvl5pPr>
              <a:defRPr sz="1800" b="1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105400"/>
          </a:xfrm>
        </p:spPr>
        <p:txBody>
          <a:bodyPr/>
          <a:lstStyle>
            <a:lvl1pPr>
              <a:defRPr sz="2800" b="1">
                <a:latin typeface="+mn-lt"/>
              </a:defRPr>
            </a:lvl1pPr>
            <a:lvl2pPr>
              <a:defRPr sz="2400" b="1">
                <a:latin typeface="+mn-lt"/>
              </a:defRPr>
            </a:lvl2pPr>
            <a:lvl3pPr>
              <a:defRPr sz="2000" b="1">
                <a:latin typeface="+mn-lt"/>
              </a:defRPr>
            </a:lvl3pPr>
            <a:lvl4pPr>
              <a:defRPr sz="1800" b="1">
                <a:latin typeface="+mn-lt"/>
              </a:defRPr>
            </a:lvl4pPr>
            <a:lvl5pPr>
              <a:defRPr sz="1800" b="1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B9DA86-9468-47B7-9FEA-2D017740292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0C10FC52-3B80-4438-A1AD-1E53E037F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965277-4CF5-43AC-9F49-043F646C5D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1916A9-5D63-41C8-A2FE-81B8D443A4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4C61E-F407-4D54-A67B-3A350C103B1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6B93FD-725B-4AF8-AA40-9F30A1CFDB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3DD7551-992F-46A6-9F54-0F3B581DB193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2000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95121"/>
            <a:ext cx="9144000" cy="4106691"/>
          </a:xfrm>
        </p:spPr>
        <p:txBody>
          <a:bodyPr anchor="ctr"/>
          <a:lstStyle/>
          <a:p>
            <a:r>
              <a:rPr lang="en-US" sz="9600" dirty="0"/>
              <a:t>The Best  Part</a:t>
            </a:r>
            <a:br>
              <a:rPr lang="en-US" sz="6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233296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Brendan Eich by superfluit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89"/>
            <a:ext cx="74676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148263" y="2019301"/>
            <a:ext cx="1909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Scheme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077201" y="2019301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Self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 flipV="1">
            <a:off x="3657600" y="2743200"/>
            <a:ext cx="21336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6019800" y="2743200"/>
            <a:ext cx="1524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2971801" y="2019301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800600" y="4343401"/>
            <a:ext cx="2465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LiveScript</a:t>
            </a:r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V="1">
            <a:off x="6553200" y="2895600"/>
            <a:ext cx="205740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48263" y="2019301"/>
            <a:ext cx="1909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Scheme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077201" y="2019301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Self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 flipV="1">
            <a:off x="3657600" y="2743200"/>
            <a:ext cx="21336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6019800" y="2743200"/>
            <a:ext cx="1524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2971801" y="2019301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4800600" y="4343401"/>
            <a:ext cx="2465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LiveScript</a:t>
            </a:r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 flipV="1">
            <a:off x="6553200" y="2895600"/>
            <a:ext cx="205740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4495800"/>
            <a:ext cx="274320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4800601" y="4930776"/>
            <a:ext cx="2498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JavaScript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148263" y="2019301"/>
            <a:ext cx="1909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Scheme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77201" y="2019301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Self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3657600" y="2743200"/>
            <a:ext cx="21336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6019800" y="2743200"/>
            <a:ext cx="1524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971801" y="2019301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4800600" y="4343401"/>
            <a:ext cx="2465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LiveScript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V="1">
            <a:off x="6553200" y="2895600"/>
            <a:ext cx="205740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4495800"/>
            <a:ext cx="274320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800601" y="4930776"/>
            <a:ext cx="2498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JavaScript</a:t>
            </a:r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5199962" y="5715000"/>
            <a:ext cx="175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heltenhm BdHd BT" pitchFamily="18" charset="0"/>
              </a:rPr>
              <a:t>JScript</a:t>
            </a:r>
            <a:endParaRPr lang="en-US" sz="4000" dirty="0">
              <a:solidFill>
                <a:schemeClr val="bg1"/>
              </a:solidFill>
              <a:latin typeface="Cheltenhm BdHd BT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148263" y="2019301"/>
            <a:ext cx="1909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Scheme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077201" y="2019301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Self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H="1" flipV="1">
            <a:off x="3657600" y="2743200"/>
            <a:ext cx="21336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6019800" y="2743200"/>
            <a:ext cx="152400" cy="152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2971801" y="2019301"/>
            <a:ext cx="1158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4800600" y="4343401"/>
            <a:ext cx="2465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LiveScript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V="1">
            <a:off x="6553200" y="2895600"/>
            <a:ext cx="205740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724400" y="4495800"/>
            <a:ext cx="274320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4800601" y="4930776"/>
            <a:ext cx="2498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Cheltenhm BdHd BT" pitchFamily="18" charset="0"/>
              </a:rPr>
              <a:t>JavaScript</a:t>
            </a:r>
          </a:p>
        </p:txBody>
      </p:sp>
      <p:sp>
        <p:nvSpPr>
          <p:cNvPr id="12299" name="Text Box 9"/>
          <p:cNvSpPr txBox="1">
            <a:spLocks noChangeArrowheads="1"/>
          </p:cNvSpPr>
          <p:nvPr/>
        </p:nvSpPr>
        <p:spPr bwMode="auto">
          <a:xfrm>
            <a:off x="5199962" y="5715000"/>
            <a:ext cx="175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Cheltenhm BdHd BT" pitchFamily="18" charset="0"/>
              </a:rPr>
              <a:t>JScript</a:t>
            </a:r>
            <a:endParaRPr lang="en-US" sz="4000" dirty="0">
              <a:solidFill>
                <a:schemeClr val="bg1"/>
              </a:solidFill>
              <a:latin typeface="Cheltenhm BdHd BT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800600" y="5181600"/>
            <a:ext cx="2590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88605" y="5990829"/>
            <a:ext cx="25908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021388">
            <a:off x="7299228" y="5267460"/>
            <a:ext cx="3007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ECMAScript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Where do Bad Parts come from?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Legacy</a:t>
            </a:r>
          </a:p>
          <a:p>
            <a:pPr eaLnBrk="1" hangingPunct="1"/>
            <a:r>
              <a:rPr lang="en-US" dirty="0"/>
              <a:t>Good Intentions</a:t>
            </a:r>
          </a:p>
          <a:p>
            <a:pPr eaLnBrk="1" hangingPunct="1"/>
            <a:r>
              <a:rPr lang="en-US" dirty="0"/>
              <a:t>Haste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We can’t remove the bad parts, but you can choice to avoid them.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haven’t the bad parts been fixed?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 with the bad parts isn’t that they are useless.</a:t>
            </a:r>
          </a:p>
          <a:p>
            <a:r>
              <a:rPr lang="en-US" dirty="0"/>
              <a:t>The web gives the developer less control over the environment than any other venue.</a:t>
            </a:r>
          </a:p>
          <a:p>
            <a:r>
              <a:rPr lang="en-US" dirty="0"/>
              <a:t>Once a mistake is added to the web, it can take years to correct it.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Parts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00200"/>
            <a:ext cx="7543800" cy="51054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Global Variables</a:t>
            </a:r>
          </a:p>
          <a:p>
            <a:pPr>
              <a:buNone/>
            </a:pPr>
            <a:r>
              <a:rPr lang="en-US" sz="2800" dirty="0"/>
              <a:t>Semicolon insertion</a:t>
            </a:r>
          </a:p>
          <a:p>
            <a:pPr>
              <a:buNone/>
            </a:pPr>
            <a:r>
              <a:rPr lang="en-US" sz="2800" dirty="0"/>
              <a:t>+ adds and concatenates</a:t>
            </a:r>
          </a:p>
          <a:p>
            <a:pPr>
              <a:buNone/>
            </a:pPr>
            <a:r>
              <a:rPr lang="en-US" sz="2800" dirty="0" err="1"/>
              <a:t>typeof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with and </a:t>
            </a:r>
            <a:r>
              <a:rPr lang="en-US" sz="2800" dirty="0" err="1"/>
              <a:t>eval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phony arrays</a:t>
            </a:r>
          </a:p>
          <a:p>
            <a:pPr>
              <a:buNone/>
            </a:pPr>
            <a:r>
              <a:rPr lang="en-US" sz="2800" dirty="0"/>
              <a:t>false, null, undefined, </a:t>
            </a:r>
            <a:r>
              <a:rPr lang="en-US" sz="2800" dirty="0" err="1"/>
              <a:t>NaN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== and !=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Transitivity? What's That?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0" y="1600200"/>
            <a:ext cx="7480300" cy="51054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800" b="1" dirty="0">
                <a:latin typeface="Courier New" pitchFamily="49" charset="0"/>
              </a:rPr>
              <a:t>0 == '0'           // true</a:t>
            </a:r>
            <a:endParaRPr lang="nb-NO" sz="28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b="1" dirty="0">
                <a:latin typeface="Courier New" pitchFamily="49" charset="0"/>
              </a:rPr>
              <a:t>0 == ''            // true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>
                <a:latin typeface="Courier New" pitchFamily="49" charset="0"/>
              </a:rPr>
              <a:t>'' == '0'          // false</a:t>
            </a:r>
          </a:p>
          <a:p>
            <a:pPr>
              <a:lnSpc>
                <a:spcPct val="80000"/>
              </a:lnSpc>
              <a:buNone/>
            </a:pPr>
            <a:r>
              <a:rPr lang="nb-NO" sz="2800" b="1" dirty="0">
                <a:latin typeface="Courier New" pitchFamily="49" charset="0"/>
              </a:rPr>
              <a:t>false == 'false'   // false</a:t>
            </a:r>
          </a:p>
          <a:p>
            <a:pPr>
              <a:lnSpc>
                <a:spcPct val="80000"/>
              </a:lnSpc>
              <a:buNone/>
            </a:pPr>
            <a:r>
              <a:rPr lang="nb-NO" sz="2800" b="1" dirty="0">
                <a:latin typeface="Courier New" pitchFamily="49" charset="0"/>
              </a:rPr>
              <a:t>false == '0'       // true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>
                <a:latin typeface="Courier New" pitchFamily="49" charset="0"/>
              </a:rPr>
              <a:t>" \t\r\n " == 0    // true 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one number type: </a:t>
            </a:r>
          </a:p>
          <a:p>
            <a:pPr lvl="1"/>
            <a:r>
              <a:rPr lang="en-US" dirty="0"/>
              <a:t>Having one number type is a good part.</a:t>
            </a:r>
          </a:p>
          <a:p>
            <a:r>
              <a:rPr lang="en-US" dirty="0"/>
              <a:t>It is IEEE 754 “Double”: </a:t>
            </a:r>
          </a:p>
          <a:p>
            <a:pPr lvl="1"/>
            <a:r>
              <a:rPr lang="en-US" dirty="0"/>
              <a:t>A bad part.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8914" name="Object 2"/>
          <p:cNvGraphicFramePr>
            <a:graphicFrameLocks noChangeAspect="1"/>
          </p:cNvGraphicFramePr>
          <p:nvPr/>
        </p:nvGraphicFramePr>
        <p:xfrm>
          <a:off x="3687764" y="265114"/>
          <a:ext cx="4816475" cy="632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816096" imgH="6328274" progId="Photoshop.Image.4">
                  <p:embed/>
                </p:oleObj>
              </mc:Choice>
              <mc:Fallback>
                <p:oleObj name="Image" r:id="rId2" imgW="4816096" imgH="6328274" progId="Photoshop.Image.4">
                  <p:embed/>
                  <p:pic>
                    <p:nvPicPr>
                      <p:cNvPr id="67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4" y="265114"/>
                        <a:ext cx="4816475" cy="632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3959381"/>
      </p:ext>
    </p:extLst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Decimal fractions are approximate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 = 0.1; </a:t>
            </a:r>
          </a:p>
          <a:p>
            <a:pPr algn="ctr">
              <a:buFontTx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b = 0.2; </a:t>
            </a:r>
          </a:p>
          <a:p>
            <a:pPr algn="ctr">
              <a:buFontTx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c = 0.3;</a:t>
            </a:r>
          </a:p>
          <a:p>
            <a:pPr algn="ctr">
              <a:buFontTx/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algn="ctr">
              <a:buFontTx/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a + b === c</a:t>
            </a:r>
          </a:p>
          <a:p>
            <a:pPr algn="ctr">
              <a:buFontTx/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false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Parts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Loose Typing</a:t>
            </a:r>
          </a:p>
          <a:p>
            <a:r>
              <a:rPr lang="en-US" dirty="0"/>
              <a:t>Dynamic Objects</a:t>
            </a:r>
          </a:p>
          <a:p>
            <a:r>
              <a:rPr lang="en-US" dirty="0"/>
              <a:t>Object Literals</a:t>
            </a:r>
          </a:p>
          <a:p>
            <a:r>
              <a:rPr lang="en-US" dirty="0"/>
              <a:t>Functions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Delegation</a:t>
            </a:r>
          </a:p>
        </p:txBody>
      </p:sp>
      <p:sp>
        <p:nvSpPr>
          <p:cNvPr id="25603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Differential Inheritance</a:t>
            </a:r>
          </a:p>
          <a:p>
            <a:r>
              <a:rPr lang="en-US" dirty="0"/>
              <a:t>Prototypes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sz="4000" dirty="0"/>
              <a:t>Writing in ECMAScript language without understanding closure is like writing in Java without understanding classes.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 anchor="t"/>
          <a:lstStyle/>
          <a:p>
            <a:r>
              <a:rPr lang="en-US" dirty="0"/>
              <a:t>Functions are first class.</a:t>
            </a:r>
          </a:p>
          <a:p>
            <a:r>
              <a:rPr lang="en-US" dirty="0"/>
              <a:t>Functions are lexically (or statically) scoped (mostly).   </a:t>
            </a:r>
          </a:p>
          <a:p>
            <a:r>
              <a:rPr lang="en-US" sz="4400" dirty="0">
                <a:solidFill>
                  <a:srgbClr val="FF0000"/>
                </a:solidFill>
                <a:latin typeface="Programma" panose="02000009000000000000" pitchFamily="49" charset="0"/>
              </a:rPr>
              <a:t>this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Isn’t Subjective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block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    ....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}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/>
              <a:t>Might work well in other languages</a:t>
            </a:r>
          </a:p>
        </p:txBody>
      </p:sp>
      <p:sp>
        <p:nvSpPr>
          <p:cNvPr id="6185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block </a:t>
            </a:r>
            <a:r>
              <a:rPr lang="en-US" b="1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b="1" dirty="0">
                <a:latin typeface="Courier New" pitchFamily="49" charset="0"/>
              </a:rPr>
              <a:t>    ....</a:t>
            </a:r>
          </a:p>
          <a:p>
            <a:pPr>
              <a:buFontTx/>
              <a:buNone/>
            </a:pPr>
            <a:r>
              <a:rPr lang="en-US" b="1" dirty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endParaRPr lang="en-US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dirty="0"/>
              <a:t>Works well in JavaScript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Isn't Subjective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return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    ok: false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};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/>
              <a:t>SILENT ERROR!</a:t>
            </a: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Courier New" pitchFamily="49" charset="0"/>
              </a:rPr>
              <a:t>return {</a:t>
            </a:r>
          </a:p>
          <a:p>
            <a:pPr>
              <a:buFontTx/>
              <a:buNone/>
            </a:pPr>
            <a:r>
              <a:rPr lang="en-US" b="1" dirty="0">
                <a:latin typeface="Courier New" pitchFamily="49" charset="0"/>
              </a:rPr>
              <a:t>    ok: true</a:t>
            </a:r>
          </a:p>
          <a:p>
            <a:pPr>
              <a:buFontTx/>
              <a:buNone/>
            </a:pPr>
            <a:r>
              <a:rPr lang="en-US" b="1" dirty="0">
                <a:latin typeface="Courier New" pitchFamily="49" charset="0"/>
              </a:rPr>
              <a:t>};</a:t>
            </a:r>
          </a:p>
          <a:p>
            <a:endParaRPr lang="en-US" b="1" dirty="0">
              <a:latin typeface="Courier New" pitchFamily="49" charset="0"/>
            </a:endParaRPr>
          </a:p>
          <a:p>
            <a:endParaRPr lang="en-US" dirty="0"/>
          </a:p>
          <a:p>
            <a:r>
              <a:rPr lang="en-US" dirty="0"/>
              <a:t>Works well in JavaScript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 spd="slow"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Isn't Subjective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return</a:t>
            </a:r>
            <a:endParaRPr lang="en-US" b="1">
              <a:solidFill>
                <a:srgbClr val="FF99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    ok: false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Isn't Subjective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return</a:t>
            </a:r>
            <a:r>
              <a:rPr lang="en-US" b="1">
                <a:solidFill>
                  <a:srgbClr val="FF99CC"/>
                </a:solidFill>
                <a:latin typeface="Courier New" pitchFamily="49" charset="0"/>
              </a:rPr>
              <a:t>; // semicolon insertion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    ok: false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Isn't Subjective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return;</a:t>
            </a:r>
            <a:endParaRPr lang="en-US" b="1">
              <a:solidFill>
                <a:srgbClr val="FF99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>
                <a:solidFill>
                  <a:srgbClr val="99FF66"/>
                </a:solidFill>
                <a:latin typeface="Courier New" pitchFamily="49" charset="0"/>
              </a:rPr>
              <a:t>{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FF99CC"/>
                </a:solidFill>
                <a:latin typeface="Courier New" pitchFamily="49" charset="0"/>
              </a:rPr>
              <a:t>// block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    ok: false</a:t>
            </a:r>
          </a:p>
          <a:p>
            <a:pPr>
              <a:buFontTx/>
              <a:buNone/>
            </a:pPr>
            <a:r>
              <a:rPr lang="en-US" b="1">
                <a:solidFill>
                  <a:srgbClr val="99FF66"/>
                </a:solidFill>
                <a:latin typeface="Courier New" pitchFamily="49" charset="0"/>
              </a:rPr>
              <a:t>}</a:t>
            </a:r>
            <a:r>
              <a:rPr lang="en-US" b="1"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Isn't Subjective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return;</a:t>
            </a:r>
            <a:endParaRPr lang="en-US" b="1">
              <a:solidFill>
                <a:srgbClr val="FF99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{ </a:t>
            </a:r>
            <a:endParaRPr lang="en-US" b="1">
              <a:solidFill>
                <a:srgbClr val="FF99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    </a:t>
            </a:r>
            <a:r>
              <a:rPr lang="en-US" b="1">
                <a:solidFill>
                  <a:srgbClr val="99FF66"/>
                </a:solidFill>
                <a:latin typeface="Courier New" pitchFamily="49" charset="0"/>
              </a:rPr>
              <a:t>ok:</a:t>
            </a:r>
            <a:r>
              <a:rPr lang="en-US" b="1">
                <a:latin typeface="Courier New" pitchFamily="49" charset="0"/>
              </a:rPr>
              <a:t> false  </a:t>
            </a:r>
            <a:r>
              <a:rPr lang="en-US" b="1">
                <a:solidFill>
                  <a:srgbClr val="FF99CC"/>
                </a:solidFill>
                <a:latin typeface="Courier New" pitchFamily="49" charset="0"/>
              </a:rPr>
              <a:t>// label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5E86-ECDC-69E8-4F55-B4CA3A0A7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51DE4-8D1C-F2F3-4573-9072E0875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 thought was good that is still good.</a:t>
            </a:r>
          </a:p>
          <a:p>
            <a:r>
              <a:rPr lang="en-US" dirty="0"/>
              <a:t>What has been added since which is good.</a:t>
            </a:r>
          </a:p>
          <a:p>
            <a:r>
              <a:rPr lang="en-US" dirty="0"/>
              <a:t>What did I thought was good that was not.</a:t>
            </a:r>
          </a:p>
          <a:p>
            <a:r>
              <a:rPr lang="en-US" dirty="0"/>
              <a:t>Discussion.</a:t>
            </a:r>
          </a:p>
          <a:p>
            <a:endParaRPr lang="en-US" dirty="0"/>
          </a:p>
          <a:p>
            <a:r>
              <a:rPr lang="en-US" dirty="0"/>
              <a:t>But first, an historical retrospective.</a:t>
            </a:r>
          </a:p>
        </p:txBody>
      </p:sp>
    </p:spTree>
    <p:extLst>
      <p:ext uri="{BB962C8B-B14F-4D97-AF65-F5344CB8AC3E}">
        <p14:creationId xmlns:p14="http://schemas.microsoft.com/office/powerpoint/2010/main" val="4114642509"/>
      </p:ext>
    </p:extLst>
  </p:cSld>
  <p:clrMapOvr>
    <a:masterClrMapping/>
  </p:clrMapOvr>
  <p:transition spd="slow"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Isn't Subjective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return;</a:t>
            </a:r>
            <a:endParaRPr lang="en-US" b="1">
              <a:solidFill>
                <a:srgbClr val="FF99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{              </a:t>
            </a:r>
            <a:r>
              <a:rPr lang="en-US" b="1">
                <a:solidFill>
                  <a:srgbClr val="FF99CC"/>
                </a:solidFill>
                <a:latin typeface="Courier New" pitchFamily="49" charset="0"/>
              </a:rPr>
              <a:t>// useless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    ok: </a:t>
            </a:r>
            <a:r>
              <a:rPr lang="en-US" b="1">
                <a:solidFill>
                  <a:srgbClr val="99FF66"/>
                </a:solidFill>
                <a:latin typeface="Courier New" pitchFamily="49" charset="0"/>
              </a:rPr>
              <a:t>false</a:t>
            </a:r>
            <a:r>
              <a:rPr lang="en-US" b="1">
                <a:latin typeface="Courier New" pitchFamily="49" charset="0"/>
              </a:rPr>
              <a:t>  </a:t>
            </a:r>
            <a:r>
              <a:rPr lang="en-US" b="1">
                <a:solidFill>
                  <a:srgbClr val="FF99CC"/>
                </a:solidFill>
                <a:latin typeface="Courier New" pitchFamily="49" charset="0"/>
              </a:rPr>
              <a:t>// expression</a:t>
            </a:r>
            <a:endParaRPr lang="en-US" b="1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};             </a:t>
            </a:r>
            <a:r>
              <a:rPr lang="en-US" b="1">
                <a:solidFill>
                  <a:srgbClr val="FF99CC"/>
                </a:solidFill>
                <a:latin typeface="Courier New" pitchFamily="49" charset="0"/>
              </a:rPr>
              <a:t>// statement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Isn't Subjective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return;</a:t>
            </a:r>
            <a:endParaRPr lang="en-US" b="1">
              <a:solidFill>
                <a:srgbClr val="FF99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{ </a:t>
            </a:r>
            <a:endParaRPr lang="en-US" b="1">
              <a:solidFill>
                <a:srgbClr val="FF99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    ok: false</a:t>
            </a:r>
            <a:r>
              <a:rPr lang="en-US" b="1">
                <a:solidFill>
                  <a:srgbClr val="FF99CC"/>
                </a:solidFill>
                <a:latin typeface="Courier New" pitchFamily="49" charset="0"/>
              </a:rPr>
              <a:t>; // semicolon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};             </a:t>
            </a:r>
            <a:r>
              <a:rPr lang="en-US" b="1">
                <a:solidFill>
                  <a:srgbClr val="FF99CC"/>
                </a:solidFill>
                <a:latin typeface="Courier New" pitchFamily="49" charset="0"/>
              </a:rPr>
              <a:t>// insertion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Isn't Subjective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return;</a:t>
            </a:r>
            <a:endParaRPr lang="en-US" b="1">
              <a:solidFill>
                <a:srgbClr val="FF99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{ </a:t>
            </a:r>
            <a:endParaRPr lang="en-US" b="1">
              <a:solidFill>
                <a:srgbClr val="FF99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    ok: false;</a:t>
            </a:r>
            <a:endParaRPr lang="en-US" b="1">
              <a:solidFill>
                <a:srgbClr val="FF99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}</a:t>
            </a:r>
            <a:r>
              <a:rPr lang="en-US" b="1">
                <a:solidFill>
                  <a:srgbClr val="99FF66"/>
                </a:solidFill>
                <a:latin typeface="Courier New" pitchFamily="49" charset="0"/>
              </a:rPr>
              <a:t>;</a:t>
            </a:r>
            <a:r>
              <a:rPr lang="en-US" b="1">
                <a:latin typeface="Courier New" pitchFamily="49" charset="0"/>
              </a:rPr>
              <a:t>  </a:t>
            </a:r>
            <a:r>
              <a:rPr lang="en-US" b="1">
                <a:solidFill>
                  <a:srgbClr val="FF99CC"/>
                </a:solidFill>
                <a:latin typeface="Courier New" pitchFamily="49" charset="0"/>
              </a:rPr>
              <a:t>// empty statement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Isn't Subjective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2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return;</a:t>
            </a:r>
            <a:endParaRPr lang="en-US" b="1">
              <a:solidFill>
                <a:srgbClr val="FF99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>
                <a:solidFill>
                  <a:srgbClr val="99FF66"/>
                </a:solidFill>
                <a:latin typeface="Courier New" pitchFamily="49" charset="0"/>
              </a:rPr>
              <a:t>{</a:t>
            </a:r>
            <a:r>
              <a:rPr lang="en-US" b="1">
                <a:latin typeface="Courier New" pitchFamily="49" charset="0"/>
              </a:rPr>
              <a:t>  </a:t>
            </a:r>
            <a:r>
              <a:rPr lang="en-US" b="1">
                <a:solidFill>
                  <a:srgbClr val="FF99CC"/>
                </a:solidFill>
                <a:latin typeface="Courier New" pitchFamily="49" charset="0"/>
              </a:rPr>
              <a:t>// unreachable statement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    ok: false;</a:t>
            </a:r>
            <a:endParaRPr lang="en-US" b="1">
              <a:solidFill>
                <a:srgbClr val="FF99CC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b="1">
                <a:solidFill>
                  <a:srgbClr val="99FF66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Style Isn't Subjective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return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    ok: false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};</a:t>
            </a:r>
          </a:p>
          <a:p>
            <a:endParaRPr lang="en-US"/>
          </a:p>
          <a:p>
            <a:r>
              <a:rPr lang="en-US"/>
              <a:t>Bad style</a:t>
            </a:r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return;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    ok: false;</a:t>
            </a:r>
          </a:p>
          <a:p>
            <a:pPr>
              <a:buFontTx/>
              <a:buNone/>
            </a:pPr>
            <a:r>
              <a:rPr lang="en-US" b="1">
                <a:latin typeface="Courier New" pitchFamily="49" charset="0"/>
              </a:rPr>
              <a:t>}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/>
              <a:t>Bad results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4400" b="1" dirty="0">
                <a:latin typeface="Courier New" pitchFamily="49" charset="0"/>
                <a:cs typeface="Courier New" pitchFamily="49" charset="0"/>
              </a:rPr>
              <a:t> a = b = 0;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4400" b="1" dirty="0">
                <a:latin typeface="Courier New" pitchFamily="49" charset="0"/>
                <a:cs typeface="Courier New" pitchFamily="49" charset="0"/>
              </a:rPr>
              <a:t> a = b = 0;</a:t>
            </a:r>
          </a:p>
          <a:p>
            <a:pPr algn="ctr">
              <a:buNone/>
            </a:pPr>
            <a:endParaRPr lang="en-US" sz="4400" b="1" dirty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en-US" sz="4400" b="1" dirty="0" err="1">
                <a:solidFill>
                  <a:srgbClr val="FF818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4400" b="1" dirty="0">
                <a:solidFill>
                  <a:srgbClr val="FF8181"/>
                </a:solidFill>
                <a:latin typeface="Courier New" pitchFamily="49" charset="0"/>
                <a:cs typeface="Courier New" pitchFamily="49" charset="0"/>
              </a:rPr>
              <a:t> a = 0, b = 0;</a:t>
            </a:r>
          </a:p>
          <a:p>
            <a:pPr algn="ctr">
              <a:buNone/>
            </a:pPr>
            <a:r>
              <a:rPr lang="en-US" sz="4400" b="1" dirty="0" err="1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44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 a = (b = 0);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dirty="0">
                <a:latin typeface="Courier New" pitchFamily="49" charset="0"/>
                <a:cs typeface="Courier New" pitchFamily="49" charset="0"/>
              </a:rPr>
              <a:t>if (a) b(); c();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dirty="0">
                <a:latin typeface="Courier New" pitchFamily="49" charset="0"/>
                <a:cs typeface="Courier New" pitchFamily="49" charset="0"/>
              </a:rPr>
              <a:t>if (a) b(); c();</a:t>
            </a:r>
          </a:p>
          <a:p>
            <a:pPr algn="ctr">
              <a:buNone/>
            </a:pPr>
            <a:endParaRPr lang="en-US" sz="4400" b="1" dirty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en-US" sz="4400" b="1" dirty="0">
                <a:solidFill>
                  <a:srgbClr val="FF8181"/>
                </a:solidFill>
                <a:latin typeface="Courier New" pitchFamily="49" charset="0"/>
                <a:cs typeface="Courier New" pitchFamily="49" charset="0"/>
              </a:rPr>
              <a:t>if (a) {b(); c();}</a:t>
            </a:r>
          </a:p>
          <a:p>
            <a:pPr algn="ctr">
              <a:buNone/>
            </a:pPr>
            <a:r>
              <a:rPr lang="en-US" sz="44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if (a) {b();} </a:t>
            </a:r>
          </a:p>
          <a:p>
            <a:pPr algn="ctr">
              <a:buNone/>
            </a:pPr>
            <a:r>
              <a:rPr lang="en-US" sz="4400" b="1" dirty="0">
                <a:solidFill>
                  <a:srgbClr val="CCFFCC"/>
                </a:solidFill>
                <a:latin typeface="Courier New" pitchFamily="49" charset="0"/>
                <a:cs typeface="Courier New" pitchFamily="49" charset="0"/>
              </a:rPr>
              <a:t>c();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dirty="0"/>
              <a:t>It should be clear from reading a program what it actually does.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Avoid forms that are difficult to distinguish from common errors.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The World’s Most Popular Programming Language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4000" dirty="0"/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trips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++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strips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++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x += 1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++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x += 1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x++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++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x += 1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x++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++x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410200" y="4775200"/>
            <a:ext cx="12954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sz="3600" dirty="0"/>
              <a:t>Programming is the most complicated thing that humans do.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9144000" cy="1752600"/>
          </a:xfrm>
        </p:spPr>
        <p:txBody>
          <a:bodyPr/>
          <a:lstStyle/>
          <a:p>
            <a:r>
              <a:rPr lang="en-US" dirty="0"/>
              <a:t>Computer programs must be perfect.</a:t>
            </a:r>
          </a:p>
          <a:p>
            <a:r>
              <a:rPr lang="en-US" dirty="0"/>
              <a:t>Humans are not good at perfect.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There will be bugs.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 what you can to move the odds to your favor.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Language </a:t>
            </a:r>
            <a:r>
              <a:rPr lang="en-US" dirty="0" err="1"/>
              <a:t>Subsetting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9144000" cy="1752600"/>
          </a:xfrm>
        </p:spPr>
        <p:txBody>
          <a:bodyPr/>
          <a:lstStyle/>
          <a:p>
            <a:r>
              <a:rPr lang="en-US" dirty="0"/>
              <a:t>Only a madman would use all of C++.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JSLint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JSLint</a:t>
            </a:r>
            <a:r>
              <a:rPr lang="en-US" dirty="0"/>
              <a:t> defines a professional subset of JavaScript.</a:t>
            </a:r>
          </a:p>
          <a:p>
            <a:r>
              <a:rPr lang="en-US" dirty="0"/>
              <a:t>The Good Parts</a:t>
            </a:r>
          </a:p>
          <a:p>
            <a:r>
              <a:rPr lang="en-US" b="1" dirty="0">
                <a:latin typeface="Courier New" pitchFamily="49" charset="0"/>
              </a:rPr>
              <a:t>http://www.JSLint.com/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/>
              <a:t>WARNING!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/>
              <a:t>JSLint will hurt your feelings.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8914" name="Object 2"/>
          <p:cNvGraphicFramePr>
            <a:graphicFrameLocks noChangeAspect="1"/>
          </p:cNvGraphicFramePr>
          <p:nvPr/>
        </p:nvGraphicFramePr>
        <p:xfrm>
          <a:off x="3687764" y="265114"/>
          <a:ext cx="4816475" cy="632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816096" imgH="6328274" progId="">
                  <p:embed/>
                </p:oleObj>
              </mc:Choice>
              <mc:Fallback>
                <p:oleObj name="Image" r:id="rId2" imgW="4816096" imgH="6328274" progId="">
                  <p:embed/>
                  <p:pic>
                    <p:nvPicPr>
                      <p:cNvPr id="67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4" y="265114"/>
                        <a:ext cx="4816475" cy="632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The World’s Most Popular Programming Language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The World’s Most Unpopular Programming Language</a:t>
            </a:r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trips dir="r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769F0-F84D-4C3A-E857-79E450E5C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F5AD-F7DA-3B73-68DA-1F5285CB4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B3A00-1BF4-0F2C-3E7C-07A6502B3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 thought was good that is still good.</a:t>
            </a:r>
          </a:p>
          <a:p>
            <a:r>
              <a:rPr lang="en-US" dirty="0"/>
              <a:t>What has been added since which is good.</a:t>
            </a:r>
          </a:p>
          <a:p>
            <a:r>
              <a:rPr lang="en-US" dirty="0"/>
              <a:t>What did I thought was good that was not.</a:t>
            </a:r>
          </a:p>
          <a:p>
            <a:r>
              <a:rPr lang="en-US" dirty="0"/>
              <a:t>Discussion.</a:t>
            </a:r>
          </a:p>
        </p:txBody>
      </p:sp>
    </p:spTree>
    <p:extLst>
      <p:ext uri="{BB962C8B-B14F-4D97-AF65-F5344CB8AC3E}">
        <p14:creationId xmlns:p14="http://schemas.microsoft.com/office/powerpoint/2010/main" val="377381693"/>
      </p:ext>
    </p:extLst>
  </p:cSld>
  <p:clrMapOvr>
    <a:masterClrMapping/>
  </p:clrMapOvr>
  <p:transition spd="slow">
    <p:strips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7E71-541C-4278-362E-3C62B3D2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been added since which is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73B2E-6D32-DED0-7BF8-E6498E77C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Programma" panose="02000009000000000000" pitchFamily="49" charset="0"/>
              </a:rPr>
              <a:t>Array</a:t>
            </a:r>
            <a:r>
              <a:rPr lang="en-US" dirty="0"/>
              <a:t> methods (</a:t>
            </a:r>
            <a:r>
              <a:rPr lang="en-US" dirty="0">
                <a:latin typeface="Programma" panose="02000009000000000000" pitchFamily="49" charset="0"/>
              </a:rPr>
              <a:t>map</a:t>
            </a:r>
            <a:r>
              <a:rPr lang="en-US" dirty="0"/>
              <a:t>, </a:t>
            </a:r>
            <a:r>
              <a:rPr lang="en-US" dirty="0">
                <a:latin typeface="Programma" panose="02000009000000000000" pitchFamily="49" charset="0"/>
              </a:rPr>
              <a:t>reduce</a:t>
            </a:r>
            <a:r>
              <a:rPr lang="en-US" dirty="0"/>
              <a:t>, </a:t>
            </a:r>
            <a:r>
              <a:rPr lang="en-US" dirty="0">
                <a:latin typeface="Programma" panose="02000009000000000000" pitchFamily="49" charset="0"/>
              </a:rPr>
              <a:t>filter</a:t>
            </a:r>
            <a:r>
              <a:rPr lang="en-US" dirty="0"/>
              <a:t>...)</a:t>
            </a:r>
          </a:p>
          <a:p>
            <a:r>
              <a:rPr lang="en-US" dirty="0" err="1">
                <a:latin typeface="Programma" panose="02000009000000000000" pitchFamily="49" charset="0"/>
              </a:rPr>
              <a:t>Array.isArray</a:t>
            </a:r>
            <a:endParaRPr lang="en-US" dirty="0">
              <a:latin typeface="Programma" panose="02000009000000000000" pitchFamily="49" charset="0"/>
            </a:endParaRPr>
          </a:p>
          <a:p>
            <a:r>
              <a:rPr lang="en-US" dirty="0" err="1">
                <a:latin typeface="Programma" panose="02000009000000000000" pitchFamily="49" charset="0"/>
              </a:rPr>
              <a:t>Object.create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/>
              <a:t>		freedom from inheritance</a:t>
            </a:r>
          </a:p>
          <a:p>
            <a:r>
              <a:rPr lang="en-US" dirty="0" err="1">
                <a:latin typeface="Programma" panose="02000009000000000000" pitchFamily="49" charset="0"/>
              </a:rPr>
              <a:t>Object.freeze</a:t>
            </a:r>
            <a:r>
              <a:rPr lang="en-US" dirty="0">
                <a:latin typeface="Programma" panose="02000009000000000000" pitchFamily="49" charset="0"/>
              </a:rPr>
              <a:t>	</a:t>
            </a:r>
            <a:r>
              <a:rPr lang="en-US" dirty="0"/>
              <a:t>		strength through immutability</a:t>
            </a:r>
          </a:p>
          <a:p>
            <a:r>
              <a:rPr lang="en-US" dirty="0">
                <a:latin typeface="Programma" panose="02000009000000000000" pitchFamily="49" charset="0"/>
              </a:rPr>
              <a:t>strict mode</a:t>
            </a:r>
          </a:p>
          <a:p>
            <a:r>
              <a:rPr lang="en-US" dirty="0" err="1">
                <a:latin typeface="Programma" panose="02000009000000000000" pitchFamily="49" charset="0"/>
              </a:rPr>
              <a:t>string.trim</a:t>
            </a:r>
            <a:endParaRPr lang="en-US" dirty="0">
              <a:latin typeface="Programma" panose="02000009000000000000" pitchFamily="49" charset="0"/>
            </a:endParaRPr>
          </a:p>
          <a:p>
            <a:r>
              <a:rPr lang="en-US" dirty="0">
                <a:latin typeface="Programma" panose="02000009000000000000" pitchFamily="49" charset="0"/>
              </a:rPr>
              <a:t>?.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92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E4AFE-4D95-A2AE-EB3E-F05B59000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I thought was good that was not.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5C4AF-D3EF-8769-84DF-63471DD5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Prototypal inheritance.</a:t>
            </a:r>
          </a:p>
          <a:p>
            <a:pPr lvl="1"/>
            <a:r>
              <a:rPr lang="en-US" sz="3600" dirty="0">
                <a:latin typeface="Programma" panose="02000009000000000000" pitchFamily="49" charset="0"/>
              </a:rPr>
              <a:t>new</a:t>
            </a:r>
          </a:p>
          <a:p>
            <a:pPr lvl="1"/>
            <a:r>
              <a:rPr lang="en-US" sz="3600" dirty="0">
                <a:latin typeface="Programma" panose="02000009000000000000" pitchFamily="49" charset="0"/>
              </a:rPr>
              <a:t>this</a:t>
            </a:r>
          </a:p>
          <a:p>
            <a:pPr lvl="1"/>
            <a:r>
              <a:rPr lang="en-US" sz="3600" dirty="0">
                <a:latin typeface="Programma" panose="02000009000000000000" pitchFamily="49" charset="0"/>
              </a:rPr>
              <a:t>prototype</a:t>
            </a:r>
          </a:p>
          <a:p>
            <a:pPr lvl="1"/>
            <a:endParaRPr lang="en-US" sz="3600" dirty="0">
              <a:latin typeface="Programma" panose="02000009000000000000" pitchFamily="49" charset="0"/>
            </a:endParaRPr>
          </a:p>
          <a:p>
            <a:r>
              <a:rPr lang="en-US" sz="3600" dirty="0"/>
              <a:t>    </a:t>
            </a:r>
            <a:r>
              <a:rPr lang="en-US" sz="3600" dirty="0">
                <a:latin typeface="Programma" panose="02000009000000000000" pitchFamily="49" charset="0"/>
              </a:rPr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1307496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A156C-809D-CC8D-1B9F-CBED390F8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FB222D-7C86-D771-3A9A-6F988413A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47" y="968468"/>
            <a:ext cx="8935608" cy="5880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4574DD-2FAB-B288-9D5E-E4FB3AFF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Railroad Diagrams</a:t>
            </a:r>
          </a:p>
        </p:txBody>
      </p:sp>
    </p:spTree>
    <p:extLst>
      <p:ext uri="{BB962C8B-B14F-4D97-AF65-F5344CB8AC3E}">
        <p14:creationId xmlns:p14="http://schemas.microsoft.com/office/powerpoint/2010/main" val="2406319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596C-A9FF-4D89-BA4B-863C991D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3A1D4-BE30-4A4B-AD25-A8A4004C8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Write programs that work well </a:t>
            </a:r>
            <a:br>
              <a:rPr lang="en-US" sz="4000" dirty="0"/>
            </a:br>
            <a:r>
              <a:rPr lang="en-US" sz="4000" dirty="0"/>
              <a:t>and are free of error.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That's the job.</a:t>
            </a:r>
          </a:p>
        </p:txBody>
      </p:sp>
    </p:spTree>
    <p:extLst>
      <p:ext uri="{BB962C8B-B14F-4D97-AF65-F5344CB8AC3E}">
        <p14:creationId xmlns:p14="http://schemas.microsoft.com/office/powerpoint/2010/main" val="2351463788"/>
      </p:ext>
    </p:extLst>
  </p:cSld>
  <p:clrMapOvr>
    <a:masterClrMapping/>
  </p:clrMapOvr>
  <p:transition spd="slow">
    <p:strips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71271-86E2-4377-81EC-71821BF63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05" y="35859"/>
            <a:ext cx="4744914" cy="67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73645"/>
      </p:ext>
    </p:extLst>
  </p:cSld>
  <p:clrMapOvr>
    <a:masterClrMapping/>
  </p:clrMapOvr>
  <p:transition spd="slow">
    <p:strips dir="r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4771-53C1-0F32-A1F2-09CF2BA0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1CBE6-4D4C-5C6C-4EAC-9367A741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443138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https://www.crockford.com/</a:t>
            </a:r>
            <a:r>
              <a:rPr lang="en-US" sz="6000" dirty="0">
                <a:latin typeface="Programma" panose="02000009000000000000" pitchFamily="49" charset="0"/>
              </a:rPr>
              <a:t>books</a:t>
            </a:r>
            <a:r>
              <a:rPr lang="en-US" sz="3600" dirty="0">
                <a:latin typeface="Programma" panose="02000009000000000000" pitchFamily="49" charset="0"/>
              </a:rPr>
              <a:t>.html</a:t>
            </a: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https://www.crockford.com/</a:t>
            </a:r>
            <a:r>
              <a:rPr lang="en-US" sz="6000" dirty="0">
                <a:latin typeface="Programma" panose="02000009000000000000" pitchFamily="49" charset="0"/>
              </a:rPr>
              <a:t>jscheck</a:t>
            </a:r>
            <a:r>
              <a:rPr lang="en-US" sz="3600" dirty="0">
                <a:latin typeface="Programma" panose="02000009000000000000" pitchFamily="49" charset="0"/>
              </a:rPr>
              <a:t>.html</a:t>
            </a: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https://www.crockford.com/</a:t>
            </a:r>
            <a:r>
              <a:rPr lang="en-US" sz="6000" dirty="0">
                <a:latin typeface="Programma" panose="02000009000000000000" pitchFamily="49" charset="0"/>
              </a:rPr>
              <a:t>pronto</a:t>
            </a:r>
            <a:r>
              <a:rPr lang="en-US" sz="3600" dirty="0">
                <a:latin typeface="Programma" panose="02000009000000000000" pitchFamily="49" charset="0"/>
              </a:rPr>
              <a:t>.html</a:t>
            </a: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https://www.crockford.com/javascript/private.html</a:t>
            </a:r>
          </a:p>
        </p:txBody>
      </p:sp>
    </p:spTree>
    <p:extLst>
      <p:ext uri="{BB962C8B-B14F-4D97-AF65-F5344CB8AC3E}">
        <p14:creationId xmlns:p14="http://schemas.microsoft.com/office/powerpoint/2010/main" val="3658554259"/>
      </p:ext>
    </p:extLst>
  </p:cSld>
  <p:clrMapOvr>
    <a:masterClrMapping/>
  </p:clrMapOvr>
  <p:transition spd="slow">
    <p:strips dir="r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And finally, </a:t>
            </a:r>
            <a:br>
              <a:rPr lang="en-US" sz="6000" dirty="0"/>
            </a:br>
            <a:r>
              <a:rPr lang="en-US" sz="6000" dirty="0"/>
              <a:t>one piece of advice:</a:t>
            </a:r>
          </a:p>
          <a:p>
            <a:pPr marL="0" indent="0" algn="ctr">
              <a:buNone/>
            </a:pPr>
            <a:r>
              <a:rPr lang="en-US" sz="6000" dirty="0"/>
              <a:t>Don’t make bugs.</a:t>
            </a:r>
          </a:p>
        </p:txBody>
      </p:sp>
    </p:spTree>
    <p:extLst>
      <p:ext uri="{BB962C8B-B14F-4D97-AF65-F5344CB8AC3E}">
        <p14:creationId xmlns:p14="http://schemas.microsoft.com/office/powerpoint/2010/main" val="118767977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997EA-FBF3-53DF-E35D-EFBD15085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ADF8-8CF1-B428-F1DC-EB4EC3F2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F291C-48BB-E8F9-FCB7-7E0242B2D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1443138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https://www.crockford.com/</a:t>
            </a:r>
            <a:r>
              <a:rPr lang="en-US" sz="6000" dirty="0">
                <a:latin typeface="Programma" panose="02000009000000000000" pitchFamily="49" charset="0"/>
              </a:rPr>
              <a:t>books</a:t>
            </a:r>
            <a:r>
              <a:rPr lang="en-US" sz="3600" dirty="0">
                <a:latin typeface="Programma" panose="02000009000000000000" pitchFamily="49" charset="0"/>
              </a:rPr>
              <a:t>.html</a:t>
            </a: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https://www.crockford.com/</a:t>
            </a:r>
            <a:r>
              <a:rPr lang="en-US" sz="6000" dirty="0">
                <a:latin typeface="Programma" panose="02000009000000000000" pitchFamily="49" charset="0"/>
              </a:rPr>
              <a:t>jscheck</a:t>
            </a:r>
            <a:r>
              <a:rPr lang="en-US" sz="3600" dirty="0">
                <a:latin typeface="Programma" panose="02000009000000000000" pitchFamily="49" charset="0"/>
              </a:rPr>
              <a:t>.html</a:t>
            </a: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https://www.crockford.com/</a:t>
            </a:r>
            <a:r>
              <a:rPr lang="en-US" sz="6000" dirty="0">
                <a:latin typeface="Programma" panose="02000009000000000000" pitchFamily="49" charset="0"/>
              </a:rPr>
              <a:t>pronto</a:t>
            </a:r>
            <a:r>
              <a:rPr lang="en-US" sz="3600" dirty="0">
                <a:latin typeface="Programma" panose="02000009000000000000" pitchFamily="49" charset="0"/>
              </a:rPr>
              <a:t>.html</a:t>
            </a:r>
          </a:p>
          <a:p>
            <a:pPr marL="0" indent="0">
              <a:buNone/>
            </a:pPr>
            <a:r>
              <a:rPr lang="en-US" sz="3600" dirty="0">
                <a:latin typeface="Programma" panose="02000009000000000000" pitchFamily="49" charset="0"/>
              </a:rPr>
              <a:t>https://www.crockford.com/javascript/private.html</a:t>
            </a:r>
          </a:p>
        </p:txBody>
      </p:sp>
    </p:spTree>
    <p:extLst>
      <p:ext uri="{BB962C8B-B14F-4D97-AF65-F5344CB8AC3E}">
        <p14:creationId xmlns:p14="http://schemas.microsoft.com/office/powerpoint/2010/main" val="3001692331"/>
      </p:ext>
    </p:extLst>
  </p:cSld>
  <p:clrMapOvr>
    <a:masterClrMapping/>
  </p:clrMapOvr>
  <p:transition spd="slow">
    <p:strips dir="r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://modelingwithdata.org/asst/027-fortr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574800"/>
            <a:ext cx="8896103" cy="42656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It is the language that people use without bothering to learn it first.</a:t>
            </a:r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is complicated business. It should never be undertaken in ignorance.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22711" y="2130426"/>
            <a:ext cx="3694923" cy="1470025"/>
          </a:xfrm>
        </p:spPr>
        <p:txBody>
          <a:bodyPr/>
          <a:lstStyle/>
          <a:p>
            <a:r>
              <a:rPr lang="en-US" dirty="0"/>
              <a:t>Thank you and good night.</a:t>
            </a:r>
          </a:p>
        </p:txBody>
      </p:sp>
      <p:pic>
        <p:nvPicPr>
          <p:cNvPr id="3" name="Picture 2" descr="C:\Users\crock\Pictures\crock\mousekete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4136" y="-1"/>
            <a:ext cx="6997065" cy="68710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 language of many contrasts.</a:t>
            </a:r>
          </a:p>
        </p:txBody>
      </p:sp>
      <p:sp>
        <p:nvSpPr>
          <p:cNvPr id="6584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JavaScript is succeeding very well in an environment where Java was a total failure.</a:t>
            </a:r>
          </a:p>
        </p:txBody>
      </p:sp>
      <p:sp>
        <p:nvSpPr>
          <p:cNvPr id="64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Applets, thin clients, fail.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The broadest range of programmer skills of any programming language.</a:t>
            </a:r>
          </a:p>
        </p:txBody>
      </p:sp>
      <p:sp>
        <p:nvSpPr>
          <p:cNvPr id="60723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2571750"/>
          </a:xfrm>
        </p:spPr>
        <p:txBody>
          <a:bodyPr/>
          <a:lstStyle/>
          <a:p>
            <a:endParaRPr lang="en-US"/>
          </a:p>
          <a:p>
            <a:r>
              <a:rPr lang="en-US"/>
              <a:t>From computer scientists </a:t>
            </a:r>
            <a:br>
              <a:rPr lang="en-US"/>
            </a:br>
            <a:r>
              <a:rPr lang="en-US"/>
              <a:t>to cut-n-pasters </a:t>
            </a:r>
            <a:br>
              <a:rPr lang="en-US"/>
            </a:br>
            <a:r>
              <a:rPr lang="en-US"/>
              <a:t>and everyone in between.</a:t>
            </a:r>
          </a:p>
        </p:txBody>
      </p:sp>
    </p:spTree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44895</TotalTime>
  <Words>1015</Words>
  <Application>Microsoft Office PowerPoint</Application>
  <PresentationFormat>Widescreen</PresentationFormat>
  <Paragraphs>246</Paragraphs>
  <Slides>60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Cheltenhm BdHd BT</vt:lpstr>
      <vt:lpstr>Palatino Linotype</vt:lpstr>
      <vt:lpstr>Arial</vt:lpstr>
      <vt:lpstr>Courier New</vt:lpstr>
      <vt:lpstr>Programma</vt:lpstr>
      <vt:lpstr>Default Design</vt:lpstr>
      <vt:lpstr>Image</vt:lpstr>
      <vt:lpstr>The Best  Part </vt:lpstr>
      <vt:lpstr>PowerPoint Presentation</vt:lpstr>
      <vt:lpstr>Review</vt:lpstr>
      <vt:lpstr>The World’s Most Popular Programming Language   </vt:lpstr>
      <vt:lpstr>The World’s Most Popular Programming Language  The World’s Most Unpopular Programming Language</vt:lpstr>
      <vt:lpstr>It is the language that people use without bothering to learn it first.</vt:lpstr>
      <vt:lpstr>A language of many contrasts.</vt:lpstr>
      <vt:lpstr>JavaScript is succeeding very well in an environment where Java was a total failure.</vt:lpstr>
      <vt:lpstr>The broadest range of programmer skills of any programming language.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 Bad Parts come from?</vt:lpstr>
      <vt:lpstr>Why haven’t the bad parts been fixed?</vt:lpstr>
      <vt:lpstr>Bad Parts</vt:lpstr>
      <vt:lpstr>Transitivity? What's That?</vt:lpstr>
      <vt:lpstr>Numbers</vt:lpstr>
      <vt:lpstr>Decimal fractions are approximate</vt:lpstr>
      <vt:lpstr>Good Parts</vt:lpstr>
      <vt:lpstr>Delegation</vt:lpstr>
      <vt:lpstr>Writing in ECMAScript language without understanding closure is like writing in Java without understanding classes.</vt:lpstr>
      <vt:lpstr>Style Isn’t Subjective</vt:lpstr>
      <vt:lpstr>Style Isn't Subjective</vt:lpstr>
      <vt:lpstr>Style Isn't Subjective</vt:lpstr>
      <vt:lpstr>Style Isn't Subjective</vt:lpstr>
      <vt:lpstr>Style Isn't Subjective</vt:lpstr>
      <vt:lpstr>Style Isn't Subjective</vt:lpstr>
      <vt:lpstr>Style Isn't Subjective</vt:lpstr>
      <vt:lpstr>Style Isn't Subjective</vt:lpstr>
      <vt:lpstr>Style Isn't Subjective</vt:lpstr>
      <vt:lpstr>Style Isn't Subjective</vt:lpstr>
      <vt:lpstr>Style Isn't Subjective</vt:lpstr>
      <vt:lpstr>PowerPoint Presentation</vt:lpstr>
      <vt:lpstr>PowerPoint Presentation</vt:lpstr>
      <vt:lpstr>PowerPoint Presentation</vt:lpstr>
      <vt:lpstr>PowerPoint Presentation</vt:lpstr>
      <vt:lpstr>It should be clear from reading a program what it actually does.</vt:lpstr>
      <vt:lpstr>++</vt:lpstr>
      <vt:lpstr>++</vt:lpstr>
      <vt:lpstr>++</vt:lpstr>
      <vt:lpstr>++</vt:lpstr>
      <vt:lpstr>Programming is the most complicated thing that humans do.</vt:lpstr>
      <vt:lpstr>There will be bugs.</vt:lpstr>
      <vt:lpstr>Language Subsetting</vt:lpstr>
      <vt:lpstr>JSLint</vt:lpstr>
      <vt:lpstr>WARNING!</vt:lpstr>
      <vt:lpstr>PowerPoint Presentation</vt:lpstr>
      <vt:lpstr>Review</vt:lpstr>
      <vt:lpstr>What has been added since which is good</vt:lpstr>
      <vt:lpstr>What did I thought was good that was not.</vt:lpstr>
      <vt:lpstr>Railroad Diagrams</vt:lpstr>
      <vt:lpstr>PowerPoint Presentation</vt:lpstr>
      <vt:lpstr>PowerPoint Presentation</vt:lpstr>
      <vt:lpstr>Linkage</vt:lpstr>
      <vt:lpstr>PowerPoint Presentation</vt:lpstr>
      <vt:lpstr>Linkage</vt:lpstr>
      <vt:lpstr>PowerPoint Presentation</vt:lpstr>
      <vt:lpstr>Thank you and good night.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Best Part</dc:title>
  <dc:creator>Douglas Crockford</dc:creator>
  <cp:lastModifiedBy>Douglas Crockford</cp:lastModifiedBy>
  <cp:revision>1095</cp:revision>
  <dcterms:created xsi:type="dcterms:W3CDTF">2005-10-05T17:31:40Z</dcterms:created>
  <dcterms:modified xsi:type="dcterms:W3CDTF">2026-04-18T20:26:12Z</dcterms:modified>
</cp:coreProperties>
</file>